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1" r:id="rId5"/>
    <p:sldId id="284" r:id="rId6"/>
    <p:sldId id="280" r:id="rId7"/>
    <p:sldId id="278" r:id="rId8"/>
    <p:sldId id="261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6" r:id="rId17"/>
    <p:sldId id="300" r:id="rId18"/>
    <p:sldId id="301" r:id="rId19"/>
    <p:sldId id="302" r:id="rId20"/>
    <p:sldId id="303" r:id="rId21"/>
    <p:sldId id="304" r:id="rId22"/>
    <p:sldId id="305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879" autoAdjust="0"/>
  </p:normalViewPr>
  <p:slideViewPr>
    <p:cSldViewPr snapToGrid="0">
      <p:cViewPr varScale="1">
        <p:scale>
          <a:sx n="93" d="100"/>
          <a:sy n="93" d="100"/>
        </p:scale>
        <p:origin x="252" y="30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411C1B0A-A013-4DDB-B0D3-3A001CF7B6E4}" type="datetime1">
              <a:rPr lang="fr-FR" smtClean="0"/>
              <a:t>02/10/2025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F757874-EF65-4B61-B062-40C932C812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6FC2A55-8FA0-4180-97B7-2E55F273F157}" type="datetime1">
              <a:rPr lang="fr-FR" smtClean="0"/>
              <a:t>02/10/2025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55247812-3409-784D-BAE7-ABE53735D5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187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247B9-D3A4-D886-F06E-2E97B122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B7E6721-7A32-C047-E920-81EB1F92B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9B82D89-BF2C-EFB9-6AA0-78D7AE763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E5E784-1F9C-F724-A05C-1F9602EBA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6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6C270-EB34-7758-1BA6-EA45612A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7087ED5A-71C2-413D-EEF6-B09035CDE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B56B67B-FA17-4B98-6D03-102A913FD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9BF894-4CF6-CA90-881E-892BA1ED1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522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E0C9A-6FEF-5C2D-BD43-D201F6AA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9A2820A-965C-6DB4-5F7B-C4418A29E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FF4698C-DE8F-6F00-DC30-15B721E2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FB7A56-491E-F0EB-ACAF-58A461E45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3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5E71F-6B2B-01A7-C932-A7FBB3C1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D6DF451-6199-7720-F7B9-372BC2DF4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2CE115D-C841-4FB2-5A50-197FD708D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517530-57C9-C4EE-2719-E9B85381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576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03B7-102B-6A68-6A0E-3F0D19142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534ED50-766C-33B3-A69A-A94272D77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6A1365-B1D3-865A-C035-3E54062AA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8F90A0-9F1C-8863-A82F-14035E42F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54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74C3-E171-1FC7-CFC8-DBFBCD45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DA8A4DB-198B-2435-053B-D5A51A9C4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265C898-AE4D-639F-7663-B38305EE7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4F1842-E6CA-136C-44CF-E7AF8289D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409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9E54-722F-82C9-6AB0-DE4CB290A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F110618-8B1B-752E-3E1B-0B49917C7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405BB42-A017-ADF7-380E-47A85DF21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1D4431-93D5-BA71-181C-28EF3B947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60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809E-17A2-CE2D-9D4C-89480798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6E0E098-2ACB-15A2-A63B-1E27E62E1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E3E87B9-99E4-AE29-2874-673B803D6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53C1F6-02C7-6E04-9977-4EF2586EC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150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4740A-3559-E4E0-1612-D00CCC66C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8B41CFE-7FE1-8127-7354-1C0BB53F9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47760FF-ACDB-71B4-DCE3-98C08BC54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309AF6-B2F5-985B-B7B3-74016BD80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347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8E985-9F18-E248-53C5-B44F47054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A0B00559-3BF6-FD18-4B4B-5946D67C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E56F8FA-BE81-AEC1-0896-0A1300E03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E9198D-D742-4FE1-2FDA-9A0E7C22D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25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372A1-A548-DD3A-8766-503C06759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8810E28-25AE-00DF-F649-A591A7A78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D9C1870-9B21-083D-682C-CFEFD3F61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521F5A-B64D-1947-C4B2-93E444746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851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43333-0056-EC59-BFBD-D3B49A54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ED987EF-7D56-6167-3007-518E036A8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774A067-966D-F1E1-FCA7-806EA0AD5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12CFD6-4114-D29F-A382-D6ABFE708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778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4E232-12A8-74A0-01AA-3B48E037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0587887-78BB-A435-54C2-02A51162A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C7508A1-6227-4912-B5D2-BE87AB14A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3D1202-FEF4-5DD8-EFE3-DF380213B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69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9F3EA-D9E4-C0C5-9860-20E2D0D3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E4B7018-26EE-BFEE-C418-A9AC83D5A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B3A772D-927C-E030-9683-73E765217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2099D8-96FB-E877-526F-3CA2F24C9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55247812-3409-784D-BAE7-ABE53735D59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7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fr-FR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contenu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7BE4C77F-7DA7-47BA-992B-7AC7C25EB0EA}" type="datetime1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 rtlCol="0"/>
          <a:lstStyle>
            <a:lvl1pPr>
              <a:defRPr lang="fr-FR"/>
            </a:lvl1pPr>
          </a:lstStyle>
          <a:p>
            <a:pPr rtl="0"/>
            <a:r>
              <a:rPr lang="fr-FR"/>
              <a:t>Cliquez sur l'icône pour ajouter un tableau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634F7497-89DC-4655-84EE-2BA466556AF2}" type="datetime1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rtlCol="0" anchor="b">
            <a:noAutofit/>
          </a:bodyPr>
          <a:lstStyle>
            <a:lvl1pPr algn="ctr">
              <a:spcBef>
                <a:spcPts val="1000"/>
              </a:spcBef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 rtlCol="0">
            <a:normAutofit/>
          </a:bodyPr>
          <a:lstStyle>
            <a:lvl1pPr marL="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rtlCol="0" anchor="b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fr-FR" sz="1800" cap="all" spc="300" baseline="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rtlCol="0" anchor="b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 rtlCol="0">
            <a:normAutofit/>
          </a:bodyPr>
          <a:lstStyle>
            <a:lvl1pPr marL="0" indent="0" algn="l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rtlCol="0" anchor="ctr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fr-FR" sz="48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 anchor="ctr">
            <a:normAutofit/>
          </a:bodyPr>
          <a:lstStyle>
            <a:lvl1pPr marL="0" indent="0" algn="ctr">
              <a:buNone/>
              <a:defRPr lang="fr-FR"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contenu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799AB717-E6C1-469C-8523-593CE2AEB6D2}" type="datetime1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lang="fr-FR"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lang="fr-FR"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lang="fr-FR"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lang="fr-FR"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885838C8-7CF1-47A4-8DEF-5EEE29FDB0AF}" type="datetime1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rtlCol="0" anchor="b" anchorCtr="0">
            <a:noAutofit/>
          </a:bodyPr>
          <a:lstStyle>
            <a:lvl1pPr>
              <a:defRPr lang="fr-FR" sz="3200"/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8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rtlCol="0" anchor="ctr" anchorCtr="0">
            <a:noAutofit/>
          </a:bodyPr>
          <a:lstStyle>
            <a:lvl1pPr algn="ctr"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contenu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fr-FR"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fr-FR" sz="1200">
                <a:latin typeface="+mn-lt"/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 tableau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B061E81-3A73-4EF2-913B-F73EA082E931}" type="datetime1">
              <a:rPr lang="fr-FR" smtClean="0"/>
              <a:t>02/10/2025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45AAA27-22E2-4AEA-8DF1-B58623ECE5BB}" type="datetime1">
              <a:rPr lang="fr-FR" smtClean="0"/>
              <a:t>02/10/2025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image abstrait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2018"/>
            <a:ext cx="9144000" cy="2819982"/>
          </a:xfrm>
          <a:ln w="19050">
            <a:solidFill>
              <a:schemeClr val="bg1"/>
            </a:solidFill>
          </a:ln>
        </p:spPr>
        <p:txBody>
          <a:bodyPr rtlCol="0"/>
          <a:lstStyle>
            <a:defPPr>
              <a:defRPr lang="fr-FR"/>
            </a:defPPr>
          </a:lstStyle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Organisation nationale de lutte contre le faux-monnayage (ONCFM)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8E876F7-7CF2-00FE-E35B-05A5FA029D9B}"/>
              </a:ext>
            </a:extLst>
          </p:cNvPr>
          <p:cNvSpPr txBox="1"/>
          <p:nvPr/>
        </p:nvSpPr>
        <p:spPr>
          <a:xfrm>
            <a:off x="9161188" y="6119336"/>
            <a:ext cx="3013624" cy="73866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chemeClr val="bg1"/>
                </a:solidFill>
              </a:rPr>
              <a:t>Jordan Abderrahmane </a:t>
            </a:r>
            <a:br>
              <a:rPr lang="fr-FR" sz="1400" b="1" dirty="0">
                <a:solidFill>
                  <a:schemeClr val="bg1"/>
                </a:solidFill>
              </a:rPr>
            </a:br>
            <a:r>
              <a:rPr lang="fr-FR" sz="1400" b="1" dirty="0">
                <a:solidFill>
                  <a:schemeClr val="bg1"/>
                </a:solidFill>
              </a:rPr>
              <a:t>Data Analyst</a:t>
            </a:r>
          </a:p>
          <a:p>
            <a:pPr algn="r"/>
            <a:r>
              <a:rPr lang="fr-FR" sz="1400" b="1" dirty="0">
                <a:solidFill>
                  <a:schemeClr val="bg1"/>
                </a:solidFill>
              </a:rPr>
              <a:t>Septembre 2025</a:t>
            </a:r>
            <a:endParaRPr lang="fr-FR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9207086-CA0B-026F-EF35-66E79C4F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D7F202-C925-7291-BD0E-21EAACB6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Pouvoir discriminant des variables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511FBA-A3FE-F397-2536-D10A8641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64" y="1801658"/>
            <a:ext cx="5964964" cy="384113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9E0D699-4CD3-808C-8C96-AC6040CDAA36}"/>
              </a:ext>
            </a:extLst>
          </p:cNvPr>
          <p:cNvSpPr txBox="1">
            <a:spLocks/>
          </p:cNvSpPr>
          <p:nvPr/>
        </p:nvSpPr>
        <p:spPr>
          <a:xfrm>
            <a:off x="4271114" y="5919887"/>
            <a:ext cx="3032664" cy="66874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MARGIN_LOW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sont les variables prioritaires</a:t>
            </a:r>
            <a:endParaRPr lang="fr-FR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4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C3F5575-C1C2-A296-A17B-7D4FFD43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D5E2A-CDD2-2007-BC12-307F513A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4 algorithmes de l’Emv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154B346-A425-6A8D-82AA-8EF6160D674F}"/>
              </a:ext>
            </a:extLst>
          </p:cNvPr>
          <p:cNvSpPr txBox="1">
            <a:spLocks/>
          </p:cNvSpPr>
          <p:nvPr/>
        </p:nvSpPr>
        <p:spPr>
          <a:xfrm>
            <a:off x="931693" y="1987121"/>
            <a:ext cx="3793870" cy="68339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Régression logistique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référence naturelle pour classification binaire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C516E18-7A4D-2697-9FEE-1E6F534DF5F6}"/>
              </a:ext>
            </a:extLst>
          </p:cNvPr>
          <p:cNvSpPr txBox="1">
            <a:spLocks/>
          </p:cNvSpPr>
          <p:nvPr/>
        </p:nvSpPr>
        <p:spPr>
          <a:xfrm>
            <a:off x="7522278" y="1987120"/>
            <a:ext cx="3793870" cy="68339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 (méthode des plus proches voisins)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classement selon voisins les plus proches dans l’espace géométrique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461E23-BC37-603B-791C-AE6DF735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" y="3465664"/>
            <a:ext cx="12100575" cy="331650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Graphique 10" descr="Mathématiques contour">
            <a:extLst>
              <a:ext uri="{FF2B5EF4-FFF2-40B4-BE49-F238E27FC236}">
                <a16:creationId xmlns:a16="http://schemas.microsoft.com/office/drawing/2014/main" id="{9FA69BC5-4929-A723-D258-52C1AD686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672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A132419-D403-31E4-11DA-EA2698DB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4590C-50A6-FF87-8554-E29DD95F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4 algorithmes de l’Emv(2)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470C863-4148-5612-92A4-00F7B9BA88E2}"/>
              </a:ext>
            </a:extLst>
          </p:cNvPr>
          <p:cNvSpPr txBox="1">
            <a:spLocks/>
          </p:cNvSpPr>
          <p:nvPr/>
        </p:nvSpPr>
        <p:spPr>
          <a:xfrm>
            <a:off x="199202" y="2500784"/>
            <a:ext cx="4055466" cy="62265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combinaison de 50 à 200 arbres de décision indépendants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D09E37-2C1A-33F2-B2EA-792E670330B7}"/>
              </a:ext>
            </a:extLst>
          </p:cNvPr>
          <p:cNvSpPr txBox="1">
            <a:spLocks/>
          </p:cNvSpPr>
          <p:nvPr/>
        </p:nvSpPr>
        <p:spPr>
          <a:xfrm>
            <a:off x="7876616" y="2500784"/>
            <a:ext cx="4055467" cy="62265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s= révèle les structures cachées de nos données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E84936-2C55-4C1E-94FE-03BE148C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7" y="4196731"/>
            <a:ext cx="4739040" cy="186805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29E3B7B-0A08-DC40-DC31-F5E85334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043" y="4196731"/>
            <a:ext cx="4739040" cy="140543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Graphique 12" descr="Mathématiques contour">
            <a:extLst>
              <a:ext uri="{FF2B5EF4-FFF2-40B4-BE49-F238E27FC236}">
                <a16:creationId xmlns:a16="http://schemas.microsoft.com/office/drawing/2014/main" id="{C1E6DAC1-A28B-B0DA-4341-83830A8BD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8442" y="3033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9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11EB17-7204-A1F8-5CDD-6272523B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EE2B02-42F9-1B02-535E-F18FA067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4 algorithmes de l’Emv(2)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A245597-E3C5-4AE4-F866-8AE02FFD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" y="2620125"/>
            <a:ext cx="4372585" cy="242921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F23CC6-8183-9B42-4306-567A6BE6D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42" y="1514781"/>
            <a:ext cx="5975224" cy="526739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61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A519B5-FBC4-2439-58CF-C0A08367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DAEB7-2BFE-421D-F293-D8104E43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résultats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1BFF82-21B5-1764-4049-5EA8FFF9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8" y="1509736"/>
            <a:ext cx="4113503" cy="2753006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40A438-B86A-AA71-5538-1358C3857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519" y="1509736"/>
            <a:ext cx="3227263" cy="2753006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23" name="Graphique 22" descr="Mathématiques contour">
            <a:extLst>
              <a:ext uri="{FF2B5EF4-FFF2-40B4-BE49-F238E27FC236}">
                <a16:creationId xmlns:a16="http://schemas.microsoft.com/office/drawing/2014/main" id="{6338512F-EBF5-C528-8C7D-87F8939B1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642" y="2514600"/>
            <a:ext cx="914400" cy="9144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481CAB-8CC1-2588-D97E-95ACB7EAD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20" y="4433241"/>
            <a:ext cx="11465960" cy="212546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8650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46894D-AACC-2239-0CD9-47F8A08A3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8EA92-54BE-83C7-AE20-F370EDAB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sécurisation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résultats(2)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CA2AAA-603A-F2F2-2E3A-1EA0B5F5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21" y="2873672"/>
            <a:ext cx="9530251" cy="263273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Image 5" descr="vue aérienne d’un trophée or">
            <a:extLst>
              <a:ext uri="{FF2B5EF4-FFF2-40B4-BE49-F238E27FC236}">
                <a16:creationId xmlns:a16="http://schemas.microsoft.com/office/drawing/2014/main" id="{8783B4CB-D4D3-1414-9FF3-2B4D2AEA4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81" y="1502578"/>
            <a:ext cx="1808929" cy="120775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Image 7" descr="vue aérienne d’un trophée or">
            <a:extLst>
              <a:ext uri="{FF2B5EF4-FFF2-40B4-BE49-F238E27FC236}">
                <a16:creationId xmlns:a16="http://schemas.microsoft.com/office/drawing/2014/main" id="{86163E03-AF07-D220-B7BF-4D5D3AF7A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81" y="5574418"/>
            <a:ext cx="1808929" cy="120775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3534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C25762-1A24-AE2C-7B9B-C40A8E78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D2CDCF-AAB9-13EB-FB93-A11A298E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validation croisée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B1C4D7-028A-4E80-BBAF-1E9CFCEB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" y="1410668"/>
            <a:ext cx="4176780" cy="541306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2FE3E2-EFA4-763B-1FD3-FAC2161EB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669" y="2316593"/>
            <a:ext cx="3121532" cy="360121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E339129-9569-1B72-EB1C-4F05FE156005}"/>
              </a:ext>
            </a:extLst>
          </p:cNvPr>
          <p:cNvSpPr txBox="1">
            <a:spLocks/>
          </p:cNvSpPr>
          <p:nvPr/>
        </p:nvSpPr>
        <p:spPr>
          <a:xfrm>
            <a:off x="8811380" y="3541380"/>
            <a:ext cx="2975119" cy="1151641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Sécurité supplémentaire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utilisation des 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deux meilleurs modèles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(régression logistique et KNN)</a:t>
            </a:r>
          </a:p>
          <a:p>
            <a:pPr algn="ctr"/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l’un des deux détecte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contrefaçon 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billet contrefait</a:t>
            </a:r>
          </a:p>
        </p:txBody>
      </p:sp>
    </p:spTree>
    <p:extLst>
      <p:ext uri="{BB962C8B-B14F-4D97-AF65-F5344CB8AC3E}">
        <p14:creationId xmlns:p14="http://schemas.microsoft.com/office/powerpoint/2010/main" val="401302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FCE7C96-9162-F54B-4E91-5DA009E8F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84879-FA3A-3C66-E1B7-306A3FC07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opérationnelle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16DE09-EA63-4DF1-1FB1-4403F8BC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4" y="1988128"/>
            <a:ext cx="11389411" cy="4142025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5840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85DD46-A3F9-CB91-3145-145D473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EB356-7AE8-B7C1-9621-95776211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345" y="75829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Bilan de mission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D18AFBB-DE3D-4921-53DC-379E764E50EF}"/>
              </a:ext>
            </a:extLst>
          </p:cNvPr>
          <p:cNvSpPr txBox="1">
            <a:spLocks/>
          </p:cNvSpPr>
          <p:nvPr/>
        </p:nvSpPr>
        <p:spPr>
          <a:xfrm>
            <a:off x="3095761" y="1655876"/>
            <a:ext cx="5527963" cy="1073726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 algorithmes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recommandés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268 configurations</a:t>
            </a:r>
          </a:p>
          <a:p>
            <a:pPr algn="ctr"/>
            <a:endParaRPr lang="fr-FR" sz="9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Respect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exigences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performances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de 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sécurité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l’ONCFM</a:t>
            </a:r>
            <a:b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Finalité</a:t>
            </a:r>
            <a:r>
              <a:rPr lang="fr-FR" sz="9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outil opérationnel </a:t>
            </a:r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la lutte contre la contrefaçon</a:t>
            </a:r>
          </a:p>
        </p:txBody>
      </p:sp>
      <p:pic>
        <p:nvPicPr>
          <p:cNvPr id="5" name="Image 4" descr="Flèches perçant les notes">
            <a:extLst>
              <a:ext uri="{FF2B5EF4-FFF2-40B4-BE49-F238E27FC236}">
                <a16:creationId xmlns:a16="http://schemas.microsoft.com/office/drawing/2014/main" id="{B3FE787D-9AC3-7BCC-CF95-5DD476902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0" y="3046241"/>
            <a:ext cx="4903319" cy="3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5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D407662-BE1B-C40D-E2A9-9C9C78B8C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87F45-8F35-9216-C071-19DA64C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02" y="2576575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1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124" y="297872"/>
            <a:ext cx="4837176" cy="684137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algn="ctr" rtl="0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ENJEUX oncfm</a:t>
            </a:r>
          </a:p>
        </p:txBody>
      </p:sp>
      <p:pic>
        <p:nvPicPr>
          <p:cNvPr id="15" name="Espace réservé d’image 14" descr="Groupe de personnes assises autour d’une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F235986-10C9-DF99-3F15-9A3A6446D806}"/>
              </a:ext>
            </a:extLst>
          </p:cNvPr>
          <p:cNvSpPr/>
          <p:nvPr/>
        </p:nvSpPr>
        <p:spPr>
          <a:xfrm rot="5400000">
            <a:off x="9062796" y="1203618"/>
            <a:ext cx="349830" cy="3325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EFD82F4-4F7B-2AB0-1AD7-BD26F5A2C342}"/>
              </a:ext>
            </a:extLst>
          </p:cNvPr>
          <p:cNvSpPr txBox="1">
            <a:spLocks/>
          </p:cNvSpPr>
          <p:nvPr/>
        </p:nvSpPr>
        <p:spPr>
          <a:xfrm>
            <a:off x="7309809" y="1676400"/>
            <a:ext cx="3855803" cy="83127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rapidement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avec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précision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contrefaçons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95A0D90-74CE-F40F-8E97-61F98EA6677E}"/>
              </a:ext>
            </a:extLst>
          </p:cNvPr>
          <p:cNvSpPr txBox="1">
            <a:spLocks/>
          </p:cNvSpPr>
          <p:nvPr/>
        </p:nvSpPr>
        <p:spPr>
          <a:xfrm>
            <a:off x="7476063" y="3428999"/>
            <a:ext cx="3855803" cy="485611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1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reconstitution des données manquantes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CF658DE-4256-4BBC-AB15-B1E3B6E42681}"/>
              </a:ext>
            </a:extLst>
          </p:cNvPr>
          <p:cNvSpPr txBox="1">
            <a:spLocks/>
          </p:cNvSpPr>
          <p:nvPr/>
        </p:nvSpPr>
        <p:spPr>
          <a:xfrm>
            <a:off x="7476063" y="4528506"/>
            <a:ext cx="3855803" cy="56278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classification optimale avec minimisation des faux positifs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7BC23CD-B5B3-1D59-D017-15BA2EB75A13}"/>
              </a:ext>
            </a:extLst>
          </p:cNvPr>
          <p:cNvSpPr txBox="1">
            <a:spLocks/>
          </p:cNvSpPr>
          <p:nvPr/>
        </p:nvSpPr>
        <p:spPr>
          <a:xfrm>
            <a:off x="7476064" y="5666504"/>
            <a:ext cx="3855803" cy="56278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fonctionnelle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transpose modèle final en outil pratique</a:t>
            </a:r>
          </a:p>
        </p:txBody>
      </p:sp>
      <p:sp>
        <p:nvSpPr>
          <p:cNvPr id="11" name="Flèche : droite rayée 10">
            <a:extLst>
              <a:ext uri="{FF2B5EF4-FFF2-40B4-BE49-F238E27FC236}">
                <a16:creationId xmlns:a16="http://schemas.microsoft.com/office/drawing/2014/main" id="{534A1A13-5B87-E1AA-E2C4-506BC1C38051}"/>
              </a:ext>
            </a:extLst>
          </p:cNvPr>
          <p:cNvSpPr/>
          <p:nvPr/>
        </p:nvSpPr>
        <p:spPr>
          <a:xfrm>
            <a:off x="6694651" y="3519053"/>
            <a:ext cx="415637" cy="30550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rayée 11">
            <a:extLst>
              <a:ext uri="{FF2B5EF4-FFF2-40B4-BE49-F238E27FC236}">
                <a16:creationId xmlns:a16="http://schemas.microsoft.com/office/drawing/2014/main" id="{F84538D6-264C-0E8D-6483-2658262F5FCF}"/>
              </a:ext>
            </a:extLst>
          </p:cNvPr>
          <p:cNvSpPr/>
          <p:nvPr/>
        </p:nvSpPr>
        <p:spPr>
          <a:xfrm>
            <a:off x="6694652" y="4657145"/>
            <a:ext cx="415637" cy="30550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rayée 12">
            <a:extLst>
              <a:ext uri="{FF2B5EF4-FFF2-40B4-BE49-F238E27FC236}">
                <a16:creationId xmlns:a16="http://schemas.microsoft.com/office/drawing/2014/main" id="{0A4499F4-196C-170C-EDC2-9E8EF47D71EF}"/>
              </a:ext>
            </a:extLst>
          </p:cNvPr>
          <p:cNvSpPr/>
          <p:nvPr/>
        </p:nvSpPr>
        <p:spPr>
          <a:xfrm>
            <a:off x="6694652" y="5789270"/>
            <a:ext cx="415637" cy="30550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7" descr="gros plan sur du code informatiqu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ln w="19050">
            <a:solidFill>
              <a:schemeClr val="bg1"/>
            </a:solidFill>
          </a:ln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FA02F483-1717-8E52-8951-54EE4222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36" y="19798"/>
            <a:ext cx="5907064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959" y="331256"/>
            <a:ext cx="5066250" cy="1212272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 d’ensemble du dataset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F7CE67-B614-16F6-7C5A-B3ECAD835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75" y="2998327"/>
            <a:ext cx="5325218" cy="152421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Flèche : droite rayée 10">
            <a:extLst>
              <a:ext uri="{FF2B5EF4-FFF2-40B4-BE49-F238E27FC236}">
                <a16:creationId xmlns:a16="http://schemas.microsoft.com/office/drawing/2014/main" id="{BCD56A56-B84A-70B8-F051-436662D75667}"/>
              </a:ext>
            </a:extLst>
          </p:cNvPr>
          <p:cNvSpPr/>
          <p:nvPr/>
        </p:nvSpPr>
        <p:spPr>
          <a:xfrm>
            <a:off x="652959" y="2267113"/>
            <a:ext cx="415637" cy="30550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CFEDDA7-159D-06D9-9A05-49397C94EB5F}"/>
              </a:ext>
            </a:extLst>
          </p:cNvPr>
          <p:cNvSpPr txBox="1">
            <a:spLocks/>
          </p:cNvSpPr>
          <p:nvPr/>
        </p:nvSpPr>
        <p:spPr>
          <a:xfrm>
            <a:off x="1347383" y="2183024"/>
            <a:ext cx="3855803" cy="47368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1500 billets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 vrais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contrefaçons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FA87575-D358-B069-FB28-9F36D58CAF35}"/>
              </a:ext>
            </a:extLst>
          </p:cNvPr>
          <p:cNvSpPr txBox="1">
            <a:spLocks/>
          </p:cNvSpPr>
          <p:nvPr/>
        </p:nvSpPr>
        <p:spPr>
          <a:xfrm>
            <a:off x="1347383" y="4522540"/>
            <a:ext cx="3855803" cy="20878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dimensions géométriques</a:t>
            </a:r>
          </a:p>
        </p:txBody>
      </p:sp>
      <p:pic>
        <p:nvPicPr>
          <p:cNvPr id="17" name="Graphique 16" descr="Avertissement avec un remplissage uni">
            <a:extLst>
              <a:ext uri="{FF2B5EF4-FFF2-40B4-BE49-F238E27FC236}">
                <a16:creationId xmlns:a16="http://schemas.microsoft.com/office/drawing/2014/main" id="{F51AC390-5E90-CE4F-467E-3F46A16FD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5735" y="5644381"/>
            <a:ext cx="665916" cy="665916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13E93D66-22EA-381C-6051-B0F2550BAB46}"/>
              </a:ext>
            </a:extLst>
          </p:cNvPr>
          <p:cNvSpPr txBox="1">
            <a:spLocks/>
          </p:cNvSpPr>
          <p:nvPr/>
        </p:nvSpPr>
        <p:spPr>
          <a:xfrm>
            <a:off x="1347383" y="5675724"/>
            <a:ext cx="3855803" cy="60322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détectées </a:t>
            </a:r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 valeurs manquantes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</a:t>
            </a:r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margin_low</a:t>
            </a:r>
          </a:p>
        </p:txBody>
      </p:sp>
      <p:pic>
        <p:nvPicPr>
          <p:cNvPr id="20" name="Graphique 19" descr="Avertissement avec un remplissage uni">
            <a:extLst>
              <a:ext uri="{FF2B5EF4-FFF2-40B4-BE49-F238E27FC236}">
                <a16:creationId xmlns:a16="http://schemas.microsoft.com/office/drawing/2014/main" id="{B52D46AF-B50D-1826-8D59-54E1B6822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918" y="5613037"/>
            <a:ext cx="665916" cy="665916"/>
          </a:xfrm>
          <a:prstGeom prst="rect">
            <a:avLst/>
          </a:prstGeom>
        </p:spPr>
      </p:pic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D0DEBBD6-CC2D-B145-A95B-A9F3964E7347}"/>
              </a:ext>
            </a:extLst>
          </p:cNvPr>
          <p:cNvSpPr/>
          <p:nvPr/>
        </p:nvSpPr>
        <p:spPr>
          <a:xfrm rot="5400000">
            <a:off x="3143666" y="5186241"/>
            <a:ext cx="263236" cy="3810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1DD98CC-3E01-6ADE-5791-194256FA1C2C}"/>
              </a:ext>
            </a:extLst>
          </p:cNvPr>
          <p:cNvSpPr/>
          <p:nvPr/>
        </p:nvSpPr>
        <p:spPr>
          <a:xfrm rot="5400000">
            <a:off x="3143666" y="4992627"/>
            <a:ext cx="263236" cy="3810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AA4FA6AE-3212-081F-3A94-70D7177D032A}"/>
              </a:ext>
            </a:extLst>
          </p:cNvPr>
          <p:cNvSpPr/>
          <p:nvPr/>
        </p:nvSpPr>
        <p:spPr>
          <a:xfrm rot="5400000">
            <a:off x="3143666" y="4805281"/>
            <a:ext cx="263236" cy="381000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02" y="-48861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1 : Reconstruction des Données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B0BCE1D-0F5A-CBEB-8C9E-5DC7ED5B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15" y="2570441"/>
            <a:ext cx="8236580" cy="20180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541BEB8-155D-40AA-6B1C-D07AAA9FB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6" y="4719644"/>
            <a:ext cx="3734321" cy="2086266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9F8EAE8C-388C-42B3-3129-1AE70486373A}"/>
              </a:ext>
            </a:extLst>
          </p:cNvPr>
          <p:cNvSpPr txBox="1">
            <a:spLocks/>
          </p:cNvSpPr>
          <p:nvPr/>
        </p:nvSpPr>
        <p:spPr>
          <a:xfrm>
            <a:off x="3732267" y="1661277"/>
            <a:ext cx="4546193" cy="48861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Trois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approches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régression 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K-means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365C840-241F-ABBB-F882-37A3A94ADACA}"/>
              </a:ext>
            </a:extLst>
          </p:cNvPr>
          <p:cNvSpPr txBox="1">
            <a:spLocks/>
          </p:cNvSpPr>
          <p:nvPr/>
        </p:nvSpPr>
        <p:spPr>
          <a:xfrm>
            <a:off x="185188" y="3245098"/>
            <a:ext cx="3032664" cy="66874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de 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mathématiques entre les variables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DAD9C006-50FB-9A3B-1D5B-C9EC8495596A}"/>
              </a:ext>
            </a:extLst>
          </p:cNvPr>
          <p:cNvSpPr txBox="1">
            <a:spLocks/>
          </p:cNvSpPr>
          <p:nvPr/>
        </p:nvSpPr>
        <p:spPr>
          <a:xfrm>
            <a:off x="4489031" y="5275651"/>
            <a:ext cx="3032664" cy="66874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Révèle les structures naturelles</a:t>
            </a:r>
          </a:p>
        </p:txBody>
      </p:sp>
      <p:sp>
        <p:nvSpPr>
          <p:cNvPr id="17" name="Flèche : droite rayée 16">
            <a:extLst>
              <a:ext uri="{FF2B5EF4-FFF2-40B4-BE49-F238E27FC236}">
                <a16:creationId xmlns:a16="http://schemas.microsoft.com/office/drawing/2014/main" id="{3365FEEA-72AF-222F-76C7-8F57CC3FA045}"/>
              </a:ext>
            </a:extLst>
          </p:cNvPr>
          <p:cNvSpPr/>
          <p:nvPr/>
        </p:nvSpPr>
        <p:spPr>
          <a:xfrm>
            <a:off x="3321865" y="3426721"/>
            <a:ext cx="415637" cy="30550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rayée 17">
            <a:extLst>
              <a:ext uri="{FF2B5EF4-FFF2-40B4-BE49-F238E27FC236}">
                <a16:creationId xmlns:a16="http://schemas.microsoft.com/office/drawing/2014/main" id="{EA6703A9-B856-D949-9952-68421463FEE9}"/>
              </a:ext>
            </a:extLst>
          </p:cNvPr>
          <p:cNvSpPr/>
          <p:nvPr/>
        </p:nvSpPr>
        <p:spPr>
          <a:xfrm rot="10800000">
            <a:off x="3903857" y="5457274"/>
            <a:ext cx="415637" cy="30550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 descr="Pièce de puzzle jaune remplissant un puzzle noir">
            <a:extLst>
              <a:ext uri="{FF2B5EF4-FFF2-40B4-BE49-F238E27FC236}">
                <a16:creationId xmlns:a16="http://schemas.microsoft.com/office/drawing/2014/main" id="{86412CF7-0AA0-4B4E-4F1A-775FBDF80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81" y="5009060"/>
            <a:ext cx="2534452" cy="168963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Image 21" descr="Pièce de puzzle jaune remplissant un puzzle noir">
            <a:extLst>
              <a:ext uri="{FF2B5EF4-FFF2-40B4-BE49-F238E27FC236}">
                <a16:creationId xmlns:a16="http://schemas.microsoft.com/office/drawing/2014/main" id="{1B620899-2DE7-60C8-59A0-062CA3A8E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9" y="1469619"/>
            <a:ext cx="2040803" cy="136053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91D4C4-D57D-0E36-185B-A51F8D74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6238C-A86D-2F06-20A8-97E0C4F1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02" y="-48861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1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comparatifs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7829BE7-80B1-0E2A-3700-8CF0EB482C81}"/>
              </a:ext>
            </a:extLst>
          </p:cNvPr>
          <p:cNvSpPr txBox="1">
            <a:spLocks/>
          </p:cNvSpPr>
          <p:nvPr/>
        </p:nvSpPr>
        <p:spPr>
          <a:xfrm>
            <a:off x="8539871" y="3410284"/>
            <a:ext cx="2827861" cy="23235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 </a:t>
            </a:r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régression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E2B6ED5-8889-674F-8063-935278592E73}"/>
              </a:ext>
            </a:extLst>
          </p:cNvPr>
          <p:cNvSpPr txBox="1">
            <a:spLocks/>
          </p:cNvSpPr>
          <p:nvPr/>
        </p:nvSpPr>
        <p:spPr>
          <a:xfrm>
            <a:off x="1407306" y="3394668"/>
            <a:ext cx="3661832" cy="23235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de </a:t>
            </a:r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700 configurations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227B58-DC17-AF2E-968B-99C0C426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1" y="1684381"/>
            <a:ext cx="5363323" cy="169568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E2007D-49DC-2B61-DAE3-828A58A2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66" y="1616113"/>
            <a:ext cx="3363273" cy="1763955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0523CE0-4207-2367-6482-ACD223227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157" y="3926268"/>
            <a:ext cx="4013478" cy="2494701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Image 11" descr="vue aérienne d’un trophée or">
            <a:extLst>
              <a:ext uri="{FF2B5EF4-FFF2-40B4-BE49-F238E27FC236}">
                <a16:creationId xmlns:a16="http://schemas.microsoft.com/office/drawing/2014/main" id="{C4CD5D3F-DAE0-8D81-EF79-11FA66C8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6" y="4333258"/>
            <a:ext cx="2517325" cy="168072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Image 18" descr="vue aérienne d’un trophée or">
            <a:extLst>
              <a:ext uri="{FF2B5EF4-FFF2-40B4-BE49-F238E27FC236}">
                <a16:creationId xmlns:a16="http://schemas.microsoft.com/office/drawing/2014/main" id="{6536F61C-9F9C-7F26-AA9B-D2E5E1C2D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62" y="4333258"/>
            <a:ext cx="2517325" cy="168072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42F6F4AF-9623-5FEC-3B03-B14CC2366D2B}"/>
              </a:ext>
            </a:extLst>
          </p:cNvPr>
          <p:cNvSpPr txBox="1">
            <a:spLocks/>
          </p:cNvSpPr>
          <p:nvPr/>
        </p:nvSpPr>
        <p:spPr>
          <a:xfrm>
            <a:off x="4508980" y="6411891"/>
            <a:ext cx="3661832" cy="305503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Modèle Optimal : </a:t>
            </a:r>
            <a:r>
              <a:rPr lang="fr-FR" sz="1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202823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1AE6ED0-D1B9-7D0F-B7D9-1DFEA27CD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92ECE-D24B-6B83-064B-C1CC24D9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02" y="-48861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1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statistiques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41ABD9-BF02-AAC4-D9E5-417C735D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49" y="1945674"/>
            <a:ext cx="4742523" cy="421473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82F51C-5374-2DA1-6891-DE4D734A4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8" y="1945674"/>
            <a:ext cx="6234514" cy="421473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983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A6EC54-A6EE-2B92-3C21-50A3801E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E38C1-76D1-666D-86C0-3AFC689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702" y="-48861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1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reconstitué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E880CA-2698-4D53-1E7C-95229EAD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4" y="2051837"/>
            <a:ext cx="4401164" cy="2191056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27628C-3EF1-5E6D-49D9-7E7E8B30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89" y="3147365"/>
            <a:ext cx="5106113" cy="101931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4F1C3E-E260-5EDA-6CC4-84A528D6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612" y="5225677"/>
            <a:ext cx="5048955" cy="12003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Graphique 11" descr="Bouclier coche contour">
            <a:extLst>
              <a:ext uri="{FF2B5EF4-FFF2-40B4-BE49-F238E27FC236}">
                <a16:creationId xmlns:a16="http://schemas.microsoft.com/office/drawing/2014/main" id="{27E100A9-30DC-833C-F3D0-8E8FB1EE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40528" y="5299364"/>
            <a:ext cx="914400" cy="914400"/>
          </a:xfrm>
          <a:prstGeom prst="rect">
            <a:avLst/>
          </a:prstGeom>
        </p:spPr>
      </p:pic>
      <p:pic>
        <p:nvPicPr>
          <p:cNvPr id="13" name="Graphique 12" descr="Bouclier coche contour">
            <a:extLst>
              <a:ext uri="{FF2B5EF4-FFF2-40B4-BE49-F238E27FC236}">
                <a16:creationId xmlns:a16="http://schemas.microsoft.com/office/drawing/2014/main" id="{238ED4CF-3E07-D912-0548-2F7FC5A59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9251" y="5299364"/>
            <a:ext cx="914400" cy="914400"/>
          </a:xfrm>
          <a:prstGeom prst="rect">
            <a:avLst/>
          </a:prstGeom>
        </p:spPr>
      </p:pic>
      <p:pic>
        <p:nvPicPr>
          <p:cNvPr id="15" name="Graphique 14" descr="Ampoule et engrenage avec un remplissage uni">
            <a:extLst>
              <a:ext uri="{FF2B5EF4-FFF2-40B4-BE49-F238E27FC236}">
                <a16:creationId xmlns:a16="http://schemas.microsoft.com/office/drawing/2014/main" id="{456AA6BB-6C42-79D0-2977-76ADD939B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1243" y="32661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FC4638-1416-0BF2-EE58-FBBED4CE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CF67B-80FA-DCF8-D511-F5E589B5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563" y="0"/>
            <a:ext cx="8466595" cy="1263408"/>
          </a:xfr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rtlCol="0" anchor="ctr"/>
          <a:lstStyle>
            <a:defPPr>
              <a:defRPr lang="fr-FR"/>
            </a:defPPr>
          </a:lstStyle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2 : </a:t>
            </a:r>
            <a:b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Pouvoir discriminant des variables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BF3ECF-11F4-0316-3FE5-314B4877F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05" y="1330036"/>
            <a:ext cx="9330789" cy="5527964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194148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3135365_TF55661986_Win32" id="{A4F8BA76-8491-44F2-83C9-DA46E4214911}" vid="{78D6081F-2B92-4419-AE16-E7E7F907267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technologie</Template>
  <TotalTime>3482</TotalTime>
  <Words>337</Words>
  <Application>Microsoft Office PowerPoint</Application>
  <PresentationFormat>Grand écran</PresentationFormat>
  <Paragraphs>63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Times New Roman</vt:lpstr>
      <vt:lpstr>Wingdings</vt:lpstr>
      <vt:lpstr>Personnalisé</vt:lpstr>
      <vt:lpstr>Organisation nationale de lutte contre le faux-monnayage (ONCFM)</vt:lpstr>
      <vt:lpstr>ENJEUX oncfm</vt:lpstr>
      <vt:lpstr>Présentation des données</vt:lpstr>
      <vt:lpstr>Vue d’ensemble du dataset</vt:lpstr>
      <vt:lpstr>Benchmark 1 : Reconstruction des Données </vt:lpstr>
      <vt:lpstr>Benchmark 1 :  Résultats comparatifs</vt:lpstr>
      <vt:lpstr>Benchmark 1 :  validation statistiques</vt:lpstr>
      <vt:lpstr>Benchmark 1 :  dataset reconstitué</vt:lpstr>
      <vt:lpstr>Benchmark 2 :  Pouvoir discriminant des variables</vt:lpstr>
      <vt:lpstr>Benchmark 2 :  Pouvoir discriminant des variables</vt:lpstr>
      <vt:lpstr>Benchmark 2 :  Les 4 algorithmes de l’Emv</vt:lpstr>
      <vt:lpstr>Benchmark 2 :  Les 4 algorithmes de l’Emv(2)</vt:lpstr>
      <vt:lpstr>Benchmark 2 :  Les 4 algorithmes de l’Emv(2)</vt:lpstr>
      <vt:lpstr>Benchmark 2 :  Les résultats</vt:lpstr>
      <vt:lpstr>sécurisation :  Les résultats(2)</vt:lpstr>
      <vt:lpstr>Benchmark 2 :  la validation croisée</vt:lpstr>
      <vt:lpstr>Application opérationnelle </vt:lpstr>
      <vt:lpstr>Bilan de mission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 Abder</dc:creator>
  <cp:lastModifiedBy>Jordan Abder</cp:lastModifiedBy>
  <cp:revision>39</cp:revision>
  <dcterms:created xsi:type="dcterms:W3CDTF">2025-09-22T12:05:24Z</dcterms:created>
  <dcterms:modified xsi:type="dcterms:W3CDTF">2025-10-02T13:58:24Z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